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70" r:id="rId3"/>
    <p:sldId id="259" r:id="rId4"/>
    <p:sldId id="265" r:id="rId5"/>
    <p:sldId id="264" r:id="rId6"/>
    <p:sldId id="262" r:id="rId7"/>
    <p:sldId id="266" r:id="rId8"/>
    <p:sldId id="263" r:id="rId9"/>
    <p:sldId id="271" r:id="rId10"/>
    <p:sldId id="267" r:id="rId11"/>
    <p:sldId id="268" r:id="rId12"/>
    <p:sldId id="261" r:id="rId13"/>
    <p:sldId id="269"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Geneva" charset="-128"/>
        <a:cs typeface="+mn-cs"/>
      </a:defRPr>
    </a:lvl1pPr>
    <a:lvl2pPr marL="457200" algn="l" rtl="0" fontAlgn="base">
      <a:spcBef>
        <a:spcPct val="0"/>
      </a:spcBef>
      <a:spcAft>
        <a:spcPct val="0"/>
      </a:spcAft>
      <a:defRPr kern="1200">
        <a:solidFill>
          <a:schemeClr val="tx1"/>
        </a:solidFill>
        <a:latin typeface="Arial" charset="0"/>
        <a:ea typeface="Geneva" charset="-128"/>
        <a:cs typeface="+mn-cs"/>
      </a:defRPr>
    </a:lvl2pPr>
    <a:lvl3pPr marL="914400" algn="l" rtl="0" fontAlgn="base">
      <a:spcBef>
        <a:spcPct val="0"/>
      </a:spcBef>
      <a:spcAft>
        <a:spcPct val="0"/>
      </a:spcAft>
      <a:defRPr kern="1200">
        <a:solidFill>
          <a:schemeClr val="tx1"/>
        </a:solidFill>
        <a:latin typeface="Arial" charset="0"/>
        <a:ea typeface="Geneva" charset="-128"/>
        <a:cs typeface="+mn-cs"/>
      </a:defRPr>
    </a:lvl3pPr>
    <a:lvl4pPr marL="1371600" algn="l" rtl="0" fontAlgn="base">
      <a:spcBef>
        <a:spcPct val="0"/>
      </a:spcBef>
      <a:spcAft>
        <a:spcPct val="0"/>
      </a:spcAft>
      <a:defRPr kern="1200">
        <a:solidFill>
          <a:schemeClr val="tx1"/>
        </a:solidFill>
        <a:latin typeface="Arial" charset="0"/>
        <a:ea typeface="Geneva" charset="-128"/>
        <a:cs typeface="+mn-cs"/>
      </a:defRPr>
    </a:lvl4pPr>
    <a:lvl5pPr marL="1828800" algn="l"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99"/>
    <a:srgbClr val="FFFFFF"/>
    <a:srgbClr val="000000"/>
    <a:srgbClr val="C89F08"/>
    <a:srgbClr val="FF9900"/>
    <a:srgbClr val="6600CC"/>
    <a:srgbClr val="660066"/>
    <a:srgbClr val="FFCC99"/>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9143" autoAdjust="0"/>
  </p:normalViewPr>
  <p:slideViewPr>
    <p:cSldViewPr snapToGrid="0">
      <p:cViewPr>
        <p:scale>
          <a:sx n="80" d="100"/>
          <a:sy n="80" d="100"/>
        </p:scale>
        <p:origin x="-209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01" d="100"/>
          <a:sy n="101" d="100"/>
        </p:scale>
        <p:origin x="-2616"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9" tIns="46149" rIns="92299" bIns="46149" rtlCol="0"/>
          <a:lstStyle>
            <a:lvl1pPr algn="l">
              <a:defRPr sz="11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299" tIns="46149" rIns="92299" bIns="46149" rtlCol="0"/>
          <a:lstStyle>
            <a:lvl1pPr algn="r">
              <a:defRPr sz="1100"/>
            </a:lvl1pPr>
          </a:lstStyle>
          <a:p>
            <a:fld id="{BA18D650-0809-4D10-AC6D-CCAD55C0A9AC}" type="datetimeFigureOut">
              <a:rPr lang="en-US" smtClean="0"/>
              <a:pPr/>
              <a:t>9/8/2015</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2299" tIns="46149" rIns="92299" bIns="4614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299" tIns="46149" rIns="92299" bIns="46149" rtlCol="0" anchor="b"/>
          <a:lstStyle>
            <a:lvl1pPr algn="r">
              <a:defRPr sz="1100"/>
            </a:lvl1pPr>
          </a:lstStyle>
          <a:p>
            <a:fld id="{69FDE718-8B6B-474F-B459-D368231F725E}" type="slidenum">
              <a:rPr lang="en-US" smtClean="0"/>
              <a:pPr/>
              <a:t>‹#›</a:t>
            </a:fld>
            <a:endParaRPr lang="en-US" dirty="0"/>
          </a:p>
        </p:txBody>
      </p:sp>
    </p:spTree>
    <p:extLst>
      <p:ext uri="{BB962C8B-B14F-4D97-AF65-F5344CB8AC3E}">
        <p14:creationId xmlns="" xmlns:p14="http://schemas.microsoft.com/office/powerpoint/2010/main" val="3765184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9" tIns="46149" rIns="92299" bIns="46149" rtlCol="0"/>
          <a:lstStyle>
            <a:lvl1pPr algn="l">
              <a:defRPr sz="11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299" tIns="46149" rIns="92299" bIns="46149" rtlCol="0"/>
          <a:lstStyle>
            <a:lvl1pPr algn="r">
              <a:defRPr sz="1100"/>
            </a:lvl1pPr>
          </a:lstStyle>
          <a:p>
            <a:fld id="{A5A7E4C5-5AB5-4EAA-A4FC-7167733B8BD5}" type="datetimeFigureOut">
              <a:rPr lang="en-US" smtClean="0"/>
              <a:pPr/>
              <a:t>9/8/2015</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299" tIns="46149" rIns="92299" bIns="4614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9" tIns="46149" rIns="92299" bIns="461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299" tIns="46149" rIns="92299" bIns="46149"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9" tIns="46149" rIns="92299" bIns="46149" rtlCol="0" anchor="b"/>
          <a:lstStyle>
            <a:lvl1pPr algn="r">
              <a:defRPr sz="1100"/>
            </a:lvl1pPr>
          </a:lstStyle>
          <a:p>
            <a:fld id="{940B0845-79C8-4FEA-91DA-D3D0A365F7D0}" type="slidenum">
              <a:rPr lang="en-US" smtClean="0"/>
              <a:pPr/>
              <a:t>‹#›</a:t>
            </a:fld>
            <a:endParaRPr lang="en-US" dirty="0"/>
          </a:p>
        </p:txBody>
      </p:sp>
    </p:spTree>
    <p:extLst>
      <p:ext uri="{BB962C8B-B14F-4D97-AF65-F5344CB8AC3E}">
        <p14:creationId xmlns="" xmlns:p14="http://schemas.microsoft.com/office/powerpoint/2010/main" val="118918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0A7BFB3-7870-42D2-90AB-1D00FCA7AC12}" type="slidenum">
              <a:rPr lang="en-US"/>
              <a:pPr/>
              <a:t>‹#›</a:t>
            </a:fld>
            <a:endParaRPr lang="en-US" dirty="0"/>
          </a:p>
        </p:txBody>
      </p:sp>
      <p:sp>
        <p:nvSpPr>
          <p:cNvPr id="5" name="Rectangle 4"/>
          <p:cNvSpPr/>
          <p:nvPr userDrawn="1"/>
        </p:nvSpPr>
        <p:spPr>
          <a:xfrm>
            <a:off x="0" y="0"/>
            <a:ext cx="9144000" cy="850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96" y="204784"/>
            <a:ext cx="8229600" cy="838200"/>
          </a:xfrm>
        </p:spPr>
        <p:txBody>
          <a:bodyPr/>
          <a:lstStyle>
            <a:lvl1pPr algn="l">
              <a:defRPr sz="3200" b="1" i="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9098" y="1354932"/>
            <a:ext cx="8229600" cy="4724400"/>
          </a:xfrm>
        </p:spPr>
        <p:txBody>
          <a:bodyPr/>
          <a:lstStyle>
            <a:lvl1pPr>
              <a:spcAft>
                <a:spcPts val="600"/>
              </a:spcAft>
              <a:defRPr sz="2400">
                <a:solidFill>
                  <a:schemeClr val="tx1"/>
                </a:solidFill>
                <a:latin typeface="+mn-lt"/>
              </a:defRPr>
            </a:lvl1pPr>
            <a:lvl2pPr marL="631825" indent="-174625">
              <a:spcAft>
                <a:spcPts val="300"/>
              </a:spcAft>
              <a:buFont typeface="Arial" pitchFamily="34" charset="0"/>
              <a:buChar char="•"/>
              <a:defRPr sz="1800" i="0">
                <a:solidFill>
                  <a:schemeClr val="tx1"/>
                </a:solidFill>
                <a:latin typeface="+mn-lt"/>
                <a:cs typeface="Arial" pitchFamily="34" charset="0"/>
              </a:defRPr>
            </a:lvl2pPr>
            <a:lvl3pPr>
              <a:defRPr sz="2000">
                <a:solidFill>
                  <a:schemeClr val="tx1"/>
                </a:solidFill>
              </a:defRPr>
            </a:lvl3pPr>
            <a:lvl4pPr>
              <a:buFont typeface="Wingdings" pitchFamily="2" charset="2"/>
              <a:buChar char="§"/>
              <a:defRPr sz="18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lvl1pPr>
          </a:lstStyle>
          <a:p>
            <a:fld id="{288AA698-7DB0-4B03-B21A-8512085ACFAD}" type="slidenum">
              <a:rPr lang="en-US"/>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447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002060"/>
                </a:solidFill>
                <a:latin typeface="Lucida Sans" pitchFamily="34" charset="0"/>
              </a:defRPr>
            </a:lvl1pPr>
          </a:lstStyle>
          <a:p>
            <a:fld id="{62F797E5-6B87-4B16-A20D-30A40BB9B788}" type="slidenum">
              <a:rPr lang="en-US"/>
              <a:pPr/>
              <a:t>‹#›</a:t>
            </a:fld>
            <a:endParaRPr lang="en-US" dirty="0"/>
          </a:p>
        </p:txBody>
      </p:sp>
      <p:sp>
        <p:nvSpPr>
          <p:cNvPr id="5" name="Rectangle 4"/>
          <p:cNvSpPr/>
          <p:nvPr userDrawn="1"/>
        </p:nvSpPr>
        <p:spPr>
          <a:xfrm>
            <a:off x="0" y="0"/>
            <a:ext cx="9144000" cy="850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fade/>
  </p:transition>
  <p:txStyles>
    <p:titleStyle>
      <a:lvl1pPr algn="ctr" rtl="0" eaLnBrk="0" fontAlgn="base" hangingPunct="0">
        <a:spcBef>
          <a:spcPct val="0"/>
        </a:spcBef>
        <a:spcAft>
          <a:spcPct val="0"/>
        </a:spcAft>
        <a:defRPr sz="3200" kern="1200">
          <a:solidFill>
            <a:srgbClr val="002060"/>
          </a:solidFill>
          <a:latin typeface="Tahoma" pitchFamily="34" charset="0"/>
          <a:ea typeface="Geneva" charset="-128"/>
          <a:cs typeface="Tahoma" pitchFamily="34" charset="0"/>
        </a:defRPr>
      </a:lvl1pPr>
      <a:lvl2pPr algn="ctr" rtl="0" eaLnBrk="0" fontAlgn="base" hangingPunct="0">
        <a:spcBef>
          <a:spcPct val="0"/>
        </a:spcBef>
        <a:spcAft>
          <a:spcPct val="0"/>
        </a:spcAft>
        <a:defRPr sz="4400">
          <a:solidFill>
            <a:srgbClr val="002060"/>
          </a:solidFill>
          <a:latin typeface="Lucida Sans" pitchFamily="34" charset="0"/>
          <a:ea typeface="Geneva" charset="-128"/>
          <a:cs typeface="Geneva" charset="-128"/>
        </a:defRPr>
      </a:lvl2pPr>
      <a:lvl3pPr algn="ctr" rtl="0" eaLnBrk="0" fontAlgn="base" hangingPunct="0">
        <a:spcBef>
          <a:spcPct val="0"/>
        </a:spcBef>
        <a:spcAft>
          <a:spcPct val="0"/>
        </a:spcAft>
        <a:defRPr sz="4400">
          <a:solidFill>
            <a:srgbClr val="002060"/>
          </a:solidFill>
          <a:latin typeface="Lucida Sans" pitchFamily="34" charset="0"/>
          <a:ea typeface="Geneva" charset="-128"/>
          <a:cs typeface="Geneva" charset="-128"/>
        </a:defRPr>
      </a:lvl3pPr>
      <a:lvl4pPr algn="ctr" rtl="0" eaLnBrk="0" fontAlgn="base" hangingPunct="0">
        <a:spcBef>
          <a:spcPct val="0"/>
        </a:spcBef>
        <a:spcAft>
          <a:spcPct val="0"/>
        </a:spcAft>
        <a:defRPr sz="4400">
          <a:solidFill>
            <a:srgbClr val="002060"/>
          </a:solidFill>
          <a:latin typeface="Lucida Sans" pitchFamily="34" charset="0"/>
          <a:ea typeface="Geneva" charset="-128"/>
          <a:cs typeface="Geneva" charset="-128"/>
        </a:defRPr>
      </a:lvl4pPr>
      <a:lvl5pPr algn="ctr" rtl="0" eaLnBrk="0" fontAlgn="base" hangingPunct="0">
        <a:spcBef>
          <a:spcPct val="0"/>
        </a:spcBef>
        <a:spcAft>
          <a:spcPct val="0"/>
        </a:spcAft>
        <a:defRPr sz="4400">
          <a:solidFill>
            <a:srgbClr val="002060"/>
          </a:solidFill>
          <a:latin typeface="Lucida Sans" pitchFamily="34" charset="0"/>
          <a:ea typeface="Geneva" charset="-128"/>
          <a:cs typeface="Geneva" charset="-128"/>
        </a:defRPr>
      </a:lvl5pPr>
      <a:lvl6pPr marL="457200" algn="ctr" rtl="0" fontAlgn="base">
        <a:spcBef>
          <a:spcPct val="0"/>
        </a:spcBef>
        <a:spcAft>
          <a:spcPct val="0"/>
        </a:spcAft>
        <a:defRPr sz="4400">
          <a:solidFill>
            <a:srgbClr val="002060"/>
          </a:solidFill>
          <a:latin typeface="Lucida Sans" pitchFamily="34" charset="0"/>
        </a:defRPr>
      </a:lvl6pPr>
      <a:lvl7pPr marL="914400" algn="ctr" rtl="0" fontAlgn="base">
        <a:spcBef>
          <a:spcPct val="0"/>
        </a:spcBef>
        <a:spcAft>
          <a:spcPct val="0"/>
        </a:spcAft>
        <a:defRPr sz="4400">
          <a:solidFill>
            <a:srgbClr val="002060"/>
          </a:solidFill>
          <a:latin typeface="Lucida Sans" pitchFamily="34" charset="0"/>
        </a:defRPr>
      </a:lvl7pPr>
      <a:lvl8pPr marL="1371600" algn="ctr" rtl="0" fontAlgn="base">
        <a:spcBef>
          <a:spcPct val="0"/>
        </a:spcBef>
        <a:spcAft>
          <a:spcPct val="0"/>
        </a:spcAft>
        <a:defRPr sz="4400">
          <a:solidFill>
            <a:srgbClr val="002060"/>
          </a:solidFill>
          <a:latin typeface="Lucida Sans" pitchFamily="34" charset="0"/>
        </a:defRPr>
      </a:lvl8pPr>
      <a:lvl9pPr marL="1828800" algn="ctr" rtl="0" fontAlgn="base">
        <a:spcBef>
          <a:spcPct val="0"/>
        </a:spcBef>
        <a:spcAft>
          <a:spcPct val="0"/>
        </a:spcAft>
        <a:defRPr sz="4400">
          <a:solidFill>
            <a:srgbClr val="002060"/>
          </a:solidFill>
          <a:latin typeface="Lucida Sans" pitchFamily="34" charset="0"/>
        </a:defRPr>
      </a:lvl9pPr>
    </p:titleStyle>
    <p:bodyStyle>
      <a:lvl1pPr marL="342900" indent="-342900" algn="l" rtl="0" eaLnBrk="0" fontAlgn="base" hangingPunct="0">
        <a:spcBef>
          <a:spcPct val="20000"/>
        </a:spcBef>
        <a:spcAft>
          <a:spcPct val="0"/>
        </a:spcAft>
        <a:buSzPct val="85000"/>
        <a:buFont typeface="Wingdings" charset="2"/>
        <a:buChar char="v"/>
        <a:defRPr sz="2400" i="1" kern="1200">
          <a:solidFill>
            <a:schemeClr val="tx1"/>
          </a:solidFill>
          <a:latin typeface="+mn-lt"/>
          <a:ea typeface="ZapfHumnst BT" pitchFamily="34" charset="0"/>
          <a:cs typeface="ZapfHumnst BT" pitchFamily="34" charset="0"/>
        </a:defRPr>
      </a:lvl1pPr>
      <a:lvl2pPr marL="742950" indent="-285750" algn="l" rtl="0" eaLnBrk="0" fontAlgn="base" hangingPunct="0">
        <a:spcBef>
          <a:spcPct val="20000"/>
        </a:spcBef>
        <a:spcAft>
          <a:spcPct val="0"/>
        </a:spcAft>
        <a:buFont typeface="Arial" charset="0"/>
        <a:buChar char="–"/>
        <a:defRPr sz="2000" i="1" kern="1200">
          <a:solidFill>
            <a:srgbClr val="002060"/>
          </a:solidFill>
          <a:latin typeface="+mn-lt"/>
          <a:ea typeface="ZapfHumnst BT" pitchFamily="34" charset="0"/>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latin typeface="Lucida Sans" pitchFamily="34" charset="0"/>
          <a:ea typeface="Geneva"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latin typeface="Lucida Sans" pitchFamily="34" charset="0"/>
          <a:ea typeface="Geneva" charset="-128"/>
          <a:cs typeface="+mn-cs"/>
        </a:defRPr>
      </a:lvl4pPr>
      <a:lvl5pPr marL="2057400" indent="-228600" algn="l" rtl="0" eaLnBrk="0" fontAlgn="base" hangingPunct="0">
        <a:spcBef>
          <a:spcPct val="20000"/>
        </a:spcBef>
        <a:spcAft>
          <a:spcPct val="0"/>
        </a:spcAft>
        <a:buFont typeface="Wingdings" charset="2"/>
        <a:buChar char="§"/>
        <a:defRPr sz="2000" kern="1200">
          <a:solidFill>
            <a:srgbClr val="002060"/>
          </a:solidFill>
          <a:latin typeface="Lucida Sans" pitchFamily="34" charset="0"/>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More on Modeling / Tools…</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What do we have now?</a:t>
            </a:r>
          </a:p>
          <a:p>
            <a:r>
              <a:rPr lang="en-US" sz="3000" i="0" dirty="0" smtClean="0"/>
              <a:t> Where do things go wrong?</a:t>
            </a:r>
          </a:p>
          <a:p>
            <a:r>
              <a:rPr lang="en-US" sz="3000" dirty="0" smtClean="0"/>
              <a:t> </a:t>
            </a:r>
            <a:r>
              <a:rPr lang="en-US" sz="3000" i="0" dirty="0" smtClean="0"/>
              <a:t>How can I match the right tool?</a:t>
            </a:r>
            <a:endParaRPr lang="en-US" sz="3000" dirty="0" smtClean="0"/>
          </a:p>
        </p:txBody>
      </p:sp>
      <p:pic>
        <p:nvPicPr>
          <p:cNvPr id="12290" name="Picture 2" descr="http://www.homedepot.com/catalog/productImages/400/14/14837ab2-cbce-422d-83ee-8db21a3ae7a0_4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6638" y="3978234"/>
            <a:ext cx="2557194" cy="2557194"/>
          </a:xfrm>
          <a:prstGeom prst="rect">
            <a:avLst/>
          </a:prstGeom>
          <a:noFill/>
        </p:spPr>
      </p:pic>
      <p:pic>
        <p:nvPicPr>
          <p:cNvPr id="12292" name="Picture 4" descr="http://i.ebayimg.com/00/s/NjAwWDgwMA==/z/DakAAOSwDNdVjCj0/$_35.JPG"/>
          <p:cNvPicPr>
            <a:picLocks noChangeAspect="1" noChangeArrowheads="1"/>
          </p:cNvPicPr>
          <p:nvPr/>
        </p:nvPicPr>
        <p:blipFill>
          <a:blip r:embed="rId3" cstate="print">
            <a:clrChange>
              <a:clrFrom>
                <a:srgbClr val="FFFFFF"/>
              </a:clrFrom>
              <a:clrTo>
                <a:srgbClr val="FFFFFF">
                  <a:alpha val="0"/>
                </a:srgbClr>
              </a:clrTo>
            </a:clrChange>
          </a:blip>
          <a:srcRect l="20762" r="19549"/>
          <a:stretch>
            <a:fillRect/>
          </a:stretch>
        </p:blipFill>
        <p:spPr bwMode="auto">
          <a:xfrm>
            <a:off x="6187043" y="2286042"/>
            <a:ext cx="2719450" cy="3417001"/>
          </a:xfrm>
          <a:prstGeom prst="rect">
            <a:avLst/>
          </a:prstGeom>
          <a:noFill/>
          <a:ln>
            <a:noFill/>
          </a:ln>
        </p:spPr>
      </p:pic>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Where Do Things Go Wrong?</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Early Communication</a:t>
            </a:r>
          </a:p>
          <a:p>
            <a:pPr lvl="1"/>
            <a:r>
              <a:rPr lang="en-US" sz="2400" i="0" dirty="0" smtClean="0"/>
              <a:t>Communication failures are common (at all levels)</a:t>
            </a:r>
            <a:endParaRPr lang="en-US" sz="2600" i="0" dirty="0" smtClean="0"/>
          </a:p>
          <a:p>
            <a:pPr lvl="1"/>
            <a:r>
              <a:rPr lang="en-US" sz="2400" i="0" dirty="0" smtClean="0"/>
              <a:t>Have discussions early (pre-scoping) to identify what they are (Hint: it may not include modeling)</a:t>
            </a:r>
          </a:p>
          <a:p>
            <a:pPr lvl="1"/>
            <a:r>
              <a:rPr lang="en-US" sz="2400" i="0" dirty="0" smtClean="0"/>
              <a:t>Include Design, Planning and / or Traffic Engineering staff depending on the intended application</a:t>
            </a:r>
          </a:p>
          <a:p>
            <a:pPr lvl="2"/>
            <a:r>
              <a:rPr lang="en-US" sz="2400" dirty="0" smtClean="0">
                <a:latin typeface="+mn-lt"/>
              </a:rPr>
              <a:t>May require one or more depending on length of project</a:t>
            </a:r>
          </a:p>
          <a:p>
            <a:pPr lvl="2"/>
            <a:r>
              <a:rPr lang="en-US" sz="2400" dirty="0" smtClean="0">
                <a:latin typeface="+mn-lt"/>
              </a:rPr>
              <a:t>May require both Central Office and District Staff</a:t>
            </a:r>
            <a:endParaRPr lang="en-US" sz="2400" i="0" dirty="0" smtClean="0">
              <a:latin typeface="+mn-lt"/>
            </a:endParaRPr>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Where Do Things Go Wrong?</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Communication – Scoping</a:t>
            </a:r>
          </a:p>
          <a:p>
            <a:pPr lvl="1"/>
            <a:r>
              <a:rPr lang="en-US" sz="2400" i="0" dirty="0" smtClean="0"/>
              <a:t>At the scoping meeting, discuss what is needed for this project (and beyond) – don’t short-change the project</a:t>
            </a:r>
          </a:p>
          <a:p>
            <a:pPr lvl="1"/>
            <a:r>
              <a:rPr lang="en-US" sz="2400" dirty="0" smtClean="0"/>
              <a:t>When modeling is on the table, invite the subject matter experts</a:t>
            </a:r>
          </a:p>
          <a:p>
            <a:pPr lvl="1"/>
            <a:r>
              <a:rPr lang="en-US" sz="2400" dirty="0" smtClean="0"/>
              <a:t>Be sure to discuss:</a:t>
            </a:r>
          </a:p>
          <a:p>
            <a:pPr lvl="2"/>
            <a:r>
              <a:rPr lang="en-US" sz="2400" dirty="0" smtClean="0">
                <a:latin typeface="+mn-lt"/>
              </a:rPr>
              <a:t>Schedule</a:t>
            </a:r>
          </a:p>
          <a:p>
            <a:pPr lvl="2"/>
            <a:r>
              <a:rPr lang="en-US" sz="2400" dirty="0" smtClean="0">
                <a:latin typeface="+mn-lt"/>
              </a:rPr>
              <a:t>Expected Effort</a:t>
            </a:r>
          </a:p>
          <a:p>
            <a:pPr lvl="2"/>
            <a:r>
              <a:rPr lang="en-US" sz="2400" dirty="0" smtClean="0">
                <a:latin typeface="+mn-lt"/>
              </a:rPr>
              <a:t>Desired Outcomes (short term / long term)</a:t>
            </a:r>
          </a:p>
          <a:p>
            <a:pPr lvl="2"/>
            <a:r>
              <a:rPr lang="en-US" sz="2400" dirty="0" smtClean="0">
                <a:latin typeface="+mn-lt"/>
              </a:rPr>
              <a:t>Data needs to meet goals</a:t>
            </a:r>
          </a:p>
          <a:p>
            <a:pPr lvl="1"/>
            <a:r>
              <a:rPr lang="en-US" sz="2400" dirty="0" smtClean="0"/>
              <a:t>If necessary, have a follow-up scoping meeting / call solely on traffic forecasting / modeling / analysis</a:t>
            </a:r>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How Can I Match the Right Tool?</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The toolbox is wide open:  </a:t>
            </a:r>
          </a:p>
          <a:p>
            <a:pPr lvl="1"/>
            <a:r>
              <a:rPr lang="en-US" sz="2400" i="0" dirty="0" smtClean="0"/>
              <a:t>How do you decide?</a:t>
            </a:r>
          </a:p>
          <a:p>
            <a:pPr lvl="1"/>
            <a:r>
              <a:rPr lang="en-US" sz="2400" i="0" dirty="0" smtClean="0"/>
              <a:t>How much budget is available?</a:t>
            </a:r>
          </a:p>
          <a:p>
            <a:pPr lvl="2"/>
            <a:r>
              <a:rPr lang="en-US" sz="2400" dirty="0" smtClean="0">
                <a:latin typeface="+mn-lt"/>
              </a:rPr>
              <a:t>Don’t waste it but don’t shortchange it.</a:t>
            </a:r>
          </a:p>
          <a:p>
            <a:pPr lvl="1"/>
            <a:r>
              <a:rPr lang="en-US" sz="2400" dirty="0" smtClean="0"/>
              <a:t>Is the schedule tight?</a:t>
            </a:r>
          </a:p>
          <a:p>
            <a:pPr lvl="2"/>
            <a:r>
              <a:rPr lang="en-US" sz="2400" dirty="0" smtClean="0">
                <a:latin typeface="+mn-lt"/>
              </a:rPr>
              <a:t>Proper data collection can take a while.</a:t>
            </a:r>
            <a:endParaRPr lang="en-US" sz="2400" i="0" dirty="0" smtClean="0">
              <a:latin typeface="+mn-lt"/>
            </a:endParaRPr>
          </a:p>
          <a:p>
            <a:pPr lvl="2"/>
            <a:r>
              <a:rPr lang="en-US" sz="2400" i="0" dirty="0" smtClean="0">
                <a:latin typeface="+mn-lt"/>
              </a:rPr>
              <a:t>Some models can take months to build.</a:t>
            </a:r>
          </a:p>
          <a:p>
            <a:pPr lvl="1"/>
            <a:r>
              <a:rPr lang="en-US" sz="2400" i="0" dirty="0" smtClean="0"/>
              <a:t>Does one size fit all?</a:t>
            </a:r>
          </a:p>
          <a:p>
            <a:pPr lvl="1"/>
            <a:r>
              <a:rPr lang="en-US" sz="2400" i="0" dirty="0" smtClean="0"/>
              <a:t>Can you </a:t>
            </a:r>
            <a:r>
              <a:rPr lang="en-US" sz="2400" i="0" dirty="0" err="1" smtClean="0"/>
              <a:t>overthink</a:t>
            </a:r>
            <a:r>
              <a:rPr lang="en-US" sz="2400" i="0" dirty="0" smtClean="0"/>
              <a:t> it?  </a:t>
            </a:r>
          </a:p>
          <a:p>
            <a:pPr>
              <a:buNone/>
            </a:pPr>
            <a:endParaRPr lang="en-US" sz="3000" i="0" dirty="0" smtClean="0"/>
          </a:p>
        </p:txBody>
      </p:sp>
      <p:pic>
        <p:nvPicPr>
          <p:cNvPr id="3074" name="Picture 2" descr="http://leadinglearnerdotme.files.wordpress.com/2013/09/sledgehammer-nu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40497" y="4316722"/>
            <a:ext cx="3705225" cy="2257425"/>
          </a:xfrm>
          <a:prstGeom prst="rect">
            <a:avLst/>
          </a:prstGeom>
          <a:noFill/>
        </p:spPr>
      </p:pic>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How Can I Match the Right Tool?</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Quick Examples:</a:t>
            </a:r>
          </a:p>
          <a:p>
            <a:pPr lvl="1"/>
            <a:r>
              <a:rPr lang="en-US" sz="2400" i="0" dirty="0" smtClean="0"/>
              <a:t>I-265 Programming Study </a:t>
            </a:r>
          </a:p>
          <a:p>
            <a:pPr lvl="2"/>
            <a:r>
              <a:rPr lang="en-US" sz="2400" i="0" dirty="0" smtClean="0">
                <a:latin typeface="+mn-lt"/>
              </a:rPr>
              <a:t>Macro data for a micro analysis</a:t>
            </a:r>
          </a:p>
          <a:p>
            <a:pPr lvl="2"/>
            <a:r>
              <a:rPr lang="en-US" sz="2400" dirty="0" smtClean="0">
                <a:latin typeface="+mn-lt"/>
              </a:rPr>
              <a:t>Multiple tools</a:t>
            </a:r>
          </a:p>
          <a:p>
            <a:pPr lvl="2"/>
            <a:r>
              <a:rPr lang="en-US" sz="2400" i="0" dirty="0" smtClean="0">
                <a:latin typeface="+mn-lt"/>
              </a:rPr>
              <a:t>Different expectations</a:t>
            </a:r>
          </a:p>
          <a:p>
            <a:pPr lvl="1"/>
            <a:r>
              <a:rPr lang="en-US" sz="2400" i="0" dirty="0" smtClean="0"/>
              <a:t>I-65 to Hodgenvill</a:t>
            </a:r>
            <a:r>
              <a:rPr lang="en-US" sz="2400" dirty="0" smtClean="0"/>
              <a:t>e Planning Study</a:t>
            </a:r>
          </a:p>
          <a:p>
            <a:pPr lvl="2"/>
            <a:r>
              <a:rPr lang="en-US" sz="2400" i="0" dirty="0" smtClean="0">
                <a:latin typeface="+mn-lt"/>
              </a:rPr>
              <a:t>Initial traffic forecast requested before scoping meeting with consultant</a:t>
            </a:r>
          </a:p>
          <a:p>
            <a:pPr lvl="2"/>
            <a:r>
              <a:rPr lang="en-US" sz="2400" dirty="0" smtClean="0">
                <a:latin typeface="+mn-lt"/>
              </a:rPr>
              <a:t>Study area scenarios changes at scoping meeting – no updates made to request</a:t>
            </a:r>
            <a:endParaRPr lang="en-US" sz="2400" i="0" dirty="0" smtClean="0">
              <a:latin typeface="+mn-lt"/>
            </a:endParaRPr>
          </a:p>
          <a:p>
            <a:pPr lvl="2"/>
            <a:endParaRPr lang="en-US" sz="2400" i="0" dirty="0" smtClean="0">
              <a:latin typeface="+mn-lt"/>
            </a:endParaRPr>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91040" y="1561349"/>
            <a:ext cx="8290985" cy="2499997"/>
          </a:xfrm>
        </p:spPr>
        <p:txBody>
          <a:bodyPr wrap="square">
            <a:noAutofit/>
          </a:bodyPr>
          <a:lstStyle/>
          <a:p>
            <a:pPr algn="ctr">
              <a:buNone/>
            </a:pPr>
            <a:r>
              <a:rPr lang="en-US" sz="3000" i="0" dirty="0" smtClean="0">
                <a:solidFill>
                  <a:srgbClr val="003366"/>
                </a:solidFill>
              </a:rPr>
              <a:t>“If you give people tools, and they use their natural abilities and their curiosity, they will develop things in ways that will surprise you very much beyond what you might have expected.” </a:t>
            </a:r>
          </a:p>
          <a:p>
            <a:pPr algn="ctr">
              <a:buNone/>
            </a:pPr>
            <a:r>
              <a:rPr lang="en-US" sz="3000" i="0" dirty="0" smtClean="0">
                <a:solidFill>
                  <a:srgbClr val="003366"/>
                </a:solidFill>
              </a:rPr>
              <a:t>– Bill Gates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Division of Planning sent survey to multiple consultants with variety of software experience</a:t>
            </a:r>
          </a:p>
          <a:p>
            <a:r>
              <a:rPr lang="en-US" sz="3000" i="0" dirty="0" smtClean="0"/>
              <a:t>Multiple analysis types and software tools listed</a:t>
            </a:r>
          </a:p>
          <a:p>
            <a:r>
              <a:rPr lang="en-US" sz="3000" i="0" dirty="0" smtClean="0"/>
              <a:t>Rankings</a:t>
            </a:r>
          </a:p>
          <a:p>
            <a:pPr lvl="3"/>
            <a:r>
              <a:rPr lang="en-US" sz="2400" dirty="0" smtClean="0">
                <a:latin typeface="+mn-lt"/>
              </a:rPr>
              <a:t>B - Best (if you have time and money)</a:t>
            </a:r>
          </a:p>
          <a:p>
            <a:pPr lvl="3"/>
            <a:r>
              <a:rPr lang="en-US" sz="2400" i="0" dirty="0" smtClean="0">
                <a:latin typeface="+mn-lt"/>
              </a:rPr>
              <a:t>G - Good fit</a:t>
            </a:r>
          </a:p>
          <a:p>
            <a:pPr lvl="3"/>
            <a:r>
              <a:rPr lang="en-US" sz="2400" dirty="0" smtClean="0">
                <a:latin typeface="+mn-lt"/>
              </a:rPr>
              <a:t>O - Ok if it has be quick &amp; cheap</a:t>
            </a:r>
          </a:p>
          <a:p>
            <a:pPr lvl="3"/>
            <a:r>
              <a:rPr lang="en-US" sz="2400" i="0" dirty="0" smtClean="0">
                <a:latin typeface="+mn-lt"/>
              </a:rPr>
              <a:t>U – Use is not recommended</a:t>
            </a:r>
          </a:p>
          <a:p>
            <a:pPr lvl="3"/>
            <a:r>
              <a:rPr lang="en-US" sz="2400" dirty="0" smtClean="0">
                <a:latin typeface="+mn-lt"/>
              </a:rPr>
              <a:t>NE – No Experience</a:t>
            </a:r>
            <a:endParaRPr lang="en-US" sz="2400" i="0" dirty="0" smtClean="0">
              <a:latin typeface="+mn-lt"/>
            </a:endParaRPr>
          </a:p>
        </p:txBody>
      </p:sp>
      <p:sp>
        <p:nvSpPr>
          <p:cNvPr id="4" name="Rectangle 3"/>
          <p:cNvSpPr/>
          <p:nvPr/>
        </p:nvSpPr>
        <p:spPr>
          <a:xfrm>
            <a:off x="617518" y="3420092"/>
            <a:ext cx="1021277" cy="261257"/>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617518" y="4285013"/>
            <a:ext cx="1021277" cy="261257"/>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617518" y="3859479"/>
            <a:ext cx="1021277" cy="261257"/>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617518" y="4712523"/>
            <a:ext cx="1021277" cy="261257"/>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Tools Included in Survey:</a:t>
            </a:r>
          </a:p>
        </p:txBody>
      </p:sp>
      <p:sp>
        <p:nvSpPr>
          <p:cNvPr id="4" name="Content Placeholder 2"/>
          <p:cNvSpPr txBox="1">
            <a:spLocks/>
          </p:cNvSpPr>
          <p:nvPr/>
        </p:nvSpPr>
        <p:spPr bwMode="auto">
          <a:xfrm>
            <a:off x="587911" y="1844395"/>
            <a:ext cx="8290985" cy="2822608"/>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defRPr/>
            </a:pPr>
            <a:r>
              <a:rPr kumimoji="0" lang="en-US" sz="2400" b="0" i="0" u="none" strike="noStrike" kern="1200" cap="none" spc="0" normalizeH="0" baseline="0" noProof="0" dirty="0" smtClean="0">
                <a:ln>
                  <a:noFill/>
                </a:ln>
                <a:solidFill>
                  <a:schemeClr val="accent1"/>
                </a:solidFill>
                <a:effectLst/>
                <a:uLnTx/>
                <a:uFillTx/>
                <a:latin typeface="+mn-lt"/>
                <a:ea typeface="ZapfHumnst BT" pitchFamily="34" charset="0"/>
                <a:cs typeface="ZapfHumnst BT" pitchFamily="34" charset="0"/>
              </a:rPr>
              <a:t>Highway</a:t>
            </a:r>
            <a:r>
              <a:rPr kumimoji="0" lang="en-US" sz="2400" b="0" i="0" u="none" strike="noStrike" kern="1200" cap="none" spc="0" normalizeH="0" noProof="0" dirty="0" smtClean="0">
                <a:ln>
                  <a:noFill/>
                </a:ln>
                <a:solidFill>
                  <a:schemeClr val="accent1"/>
                </a:solidFill>
                <a:effectLst/>
                <a:uLnTx/>
                <a:uFillTx/>
                <a:latin typeface="+mn-lt"/>
                <a:ea typeface="ZapfHumnst BT" pitchFamily="34" charset="0"/>
                <a:cs typeface="ZapfHumnst BT" pitchFamily="34" charset="0"/>
              </a:rPr>
              <a:t> Capacity Software</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baseline="0" dirty="0" smtClean="0">
                <a:solidFill>
                  <a:schemeClr val="tx2">
                    <a:lumMod val="75000"/>
                  </a:schemeClr>
                </a:solidFill>
                <a:latin typeface="+mn-lt"/>
                <a:ea typeface="ZapfHumnst BT" pitchFamily="34" charset="0"/>
                <a:cs typeface="ZapfHumnst BT" pitchFamily="34" charset="0"/>
              </a:rPr>
              <a:t>Synchro</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defRPr/>
            </a:pPr>
            <a:r>
              <a:rPr kumimoji="0" lang="en-US" sz="2400" b="0" i="0" u="none" strike="noStrike" kern="1200" cap="none" spc="0" normalizeH="0" noProof="0" dirty="0" smtClean="0">
                <a:ln>
                  <a:noFill/>
                </a:ln>
                <a:solidFill>
                  <a:schemeClr val="accent1"/>
                </a:solidFill>
                <a:effectLst/>
                <a:uLnTx/>
                <a:uFillTx/>
                <a:latin typeface="+mn-lt"/>
                <a:ea typeface="ZapfHumnst BT" pitchFamily="34" charset="0"/>
                <a:cs typeface="ZapfHumnst BT" pitchFamily="34" charset="0"/>
              </a:rPr>
              <a:t>Microsimulation </a:t>
            </a:r>
          </a:p>
          <a:p>
            <a:pPr marL="800100" lvl="1" indent="-342900" eaLnBrk="0" hangingPunct="0">
              <a:spcBef>
                <a:spcPct val="20000"/>
              </a:spcBef>
              <a:spcAft>
                <a:spcPts val="600"/>
              </a:spcAft>
              <a:buSzPct val="85000"/>
              <a:buFont typeface="Wingdings" charset="2"/>
              <a:buChar char="v"/>
            </a:pPr>
            <a:r>
              <a:rPr kumimoji="0" lang="en-US" sz="2400" b="0" i="0" u="none" strike="noStrike" kern="1200" cap="none" spc="0" normalizeH="0" noProof="0" dirty="0" smtClean="0">
                <a:ln>
                  <a:noFill/>
                </a:ln>
                <a:solidFill>
                  <a:schemeClr val="accent1"/>
                </a:solidFill>
                <a:effectLst/>
                <a:uLnTx/>
                <a:uFillTx/>
                <a:latin typeface="+mn-lt"/>
                <a:ea typeface="ZapfHumnst BT" pitchFamily="34" charset="0"/>
                <a:cs typeface="ZapfHumnst BT" pitchFamily="34" charset="0"/>
              </a:rPr>
              <a:t>VISSIM </a:t>
            </a:r>
          </a:p>
          <a:p>
            <a:pPr marL="800100" lvl="1" indent="-342900" eaLnBrk="0" hangingPunct="0">
              <a:spcBef>
                <a:spcPct val="20000"/>
              </a:spcBef>
              <a:spcAft>
                <a:spcPts val="600"/>
              </a:spcAft>
              <a:buSzPct val="85000"/>
              <a:buFont typeface="Wingdings" charset="2"/>
              <a:buChar char="v"/>
            </a:pPr>
            <a:r>
              <a:rPr kumimoji="0" lang="en-US" sz="2400" b="0" i="0" u="none" strike="noStrike" kern="1200" cap="none" spc="0" normalizeH="0" noProof="0" dirty="0" err="1" smtClean="0">
                <a:ln>
                  <a:noFill/>
                </a:ln>
                <a:solidFill>
                  <a:schemeClr val="accent1"/>
                </a:solidFill>
                <a:effectLst/>
                <a:uLnTx/>
                <a:uFillTx/>
                <a:latin typeface="+mn-lt"/>
                <a:ea typeface="ZapfHumnst BT" pitchFamily="34" charset="0"/>
                <a:cs typeface="ZapfHumnst BT" pitchFamily="34" charset="0"/>
              </a:rPr>
              <a:t>TransModeler</a:t>
            </a:r>
            <a:r>
              <a:rPr kumimoji="0" lang="en-US" sz="2400" b="0" i="0" u="none" strike="noStrike" kern="1200" cap="none" spc="0" normalizeH="0" noProof="0" dirty="0" smtClean="0">
                <a:ln>
                  <a:noFill/>
                </a:ln>
                <a:solidFill>
                  <a:schemeClr val="accent1"/>
                </a:solidFill>
                <a:effectLst/>
                <a:uLnTx/>
                <a:uFillTx/>
                <a:latin typeface="+mn-lt"/>
                <a:ea typeface="ZapfHumnst BT" pitchFamily="34" charset="0"/>
                <a:cs typeface="ZapfHumnst BT" pitchFamily="34" charset="0"/>
              </a:rPr>
              <a:t> </a:t>
            </a:r>
          </a:p>
          <a:p>
            <a:pPr marL="800100" lvl="1" indent="-342900" eaLnBrk="0" hangingPunct="0">
              <a:spcBef>
                <a:spcPct val="20000"/>
              </a:spcBef>
              <a:spcAft>
                <a:spcPts val="600"/>
              </a:spcAft>
              <a:buSzPct val="85000"/>
              <a:buFont typeface="Wingdings" charset="2"/>
              <a:buChar char="v"/>
            </a:pPr>
            <a:r>
              <a:rPr kumimoji="0" lang="en-US" sz="2400" b="0" i="0" u="none" strike="noStrike" kern="1200" cap="none" spc="0" normalizeH="0" noProof="0" dirty="0" smtClean="0">
                <a:ln>
                  <a:noFill/>
                </a:ln>
                <a:solidFill>
                  <a:schemeClr val="accent1"/>
                </a:solidFill>
                <a:effectLst/>
                <a:uLnTx/>
                <a:uFillTx/>
                <a:latin typeface="+mn-lt"/>
                <a:ea typeface="ZapfHumnst BT" pitchFamily="34" charset="0"/>
                <a:cs typeface="ZapfHumnst BT" pitchFamily="34" charset="0"/>
              </a:rPr>
              <a:t>CORSIM / TSIS</a:t>
            </a:r>
          </a:p>
          <a:p>
            <a:pPr marL="342900" indent="-342900" eaLnBrk="0" hangingPunct="0">
              <a:spcBef>
                <a:spcPct val="20000"/>
              </a:spcBef>
              <a:spcAft>
                <a:spcPts val="600"/>
              </a:spcAft>
              <a:buSzPct val="85000"/>
              <a:buFont typeface="Wingdings" charset="2"/>
              <a:buChar char="v"/>
            </a:pPr>
            <a:r>
              <a:rPr lang="en-US" sz="2400" dirty="0" err="1" smtClean="0">
                <a:solidFill>
                  <a:schemeClr val="tx2">
                    <a:lumMod val="75000"/>
                  </a:schemeClr>
                </a:solidFill>
                <a:ea typeface="ZapfHumnst BT" pitchFamily="34" charset="0"/>
                <a:cs typeface="ZapfHumnst BT" pitchFamily="34" charset="0"/>
              </a:rPr>
              <a:t>Sketchplan</a:t>
            </a:r>
            <a:r>
              <a:rPr lang="en-US" sz="2400" dirty="0" smtClean="0">
                <a:solidFill>
                  <a:schemeClr val="tx2">
                    <a:lumMod val="75000"/>
                  </a:schemeClr>
                </a:solidFill>
                <a:ea typeface="ZapfHumnst BT" pitchFamily="34" charset="0"/>
                <a:cs typeface="ZapfHumnst BT" pitchFamily="34" charset="0"/>
              </a:rPr>
              <a:t> / Spreadsheets</a:t>
            </a:r>
          </a:p>
          <a:p>
            <a:pPr marL="342900" lvl="0" indent="-342900" eaLnBrk="0" hangingPunct="0">
              <a:spcBef>
                <a:spcPct val="20000"/>
              </a:spcBef>
              <a:spcAft>
                <a:spcPts val="600"/>
              </a:spcAft>
              <a:buSzPct val="85000"/>
              <a:buFont typeface="Wingdings" charset="2"/>
              <a:buChar char="v"/>
            </a:pPr>
            <a:r>
              <a:rPr lang="en-US" sz="2400" dirty="0" smtClean="0">
                <a:solidFill>
                  <a:schemeClr val="accent1"/>
                </a:solidFill>
                <a:ea typeface="ZapfHumnst BT" pitchFamily="34" charset="0"/>
                <a:cs typeface="ZapfHumnst BT" pitchFamily="34" charset="0"/>
              </a:rPr>
              <a:t>Transyt-7f</a:t>
            </a:r>
          </a:p>
          <a:p>
            <a:pPr marL="342900" indent="-342900" eaLnBrk="0" hangingPunct="0">
              <a:spcBef>
                <a:spcPct val="20000"/>
              </a:spcBef>
              <a:spcAft>
                <a:spcPts val="600"/>
              </a:spcAft>
              <a:buSzPct val="85000"/>
              <a:buFont typeface="Wingdings" charset="2"/>
              <a:buChar char="v"/>
            </a:pPr>
            <a:r>
              <a:rPr lang="en-US" sz="2400" dirty="0" err="1" smtClean="0">
                <a:solidFill>
                  <a:schemeClr val="tx2">
                    <a:lumMod val="75000"/>
                  </a:schemeClr>
                </a:solidFill>
                <a:ea typeface="ZapfHumnst BT" pitchFamily="34" charset="0"/>
                <a:cs typeface="ZapfHumnst BT" pitchFamily="34" charset="0"/>
              </a:rPr>
              <a:t>Vistro</a:t>
            </a:r>
            <a:endParaRPr lang="en-US" sz="2400" dirty="0" smtClean="0">
              <a:solidFill>
                <a:schemeClr val="tx2">
                  <a:lumMod val="75000"/>
                </a:schemeClr>
              </a:solidFill>
              <a:ea typeface="ZapfHumnst BT" pitchFamily="34" charset="0"/>
              <a:cs typeface="ZapfHumnst BT" pitchFamily="34" charset="0"/>
            </a:endParaRP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baseline="0" dirty="0" smtClean="0">
                <a:solidFill>
                  <a:schemeClr val="accent1"/>
                </a:solidFill>
                <a:latin typeface="+mn-lt"/>
                <a:ea typeface="ZapfHumnst BT" pitchFamily="34" charset="0"/>
                <a:cs typeface="ZapfHumnst BT" pitchFamily="34" charset="0"/>
              </a:rPr>
              <a:t>Travel</a:t>
            </a:r>
            <a:r>
              <a:rPr lang="en-US" sz="2400" dirty="0" smtClean="0">
                <a:solidFill>
                  <a:schemeClr val="accent1"/>
                </a:solidFill>
                <a:latin typeface="+mn-lt"/>
                <a:ea typeface="ZapfHumnst BT" pitchFamily="34" charset="0"/>
                <a:cs typeface="ZapfHumnst BT" pitchFamily="34" charset="0"/>
              </a:rPr>
              <a:t> Demand Models </a:t>
            </a:r>
          </a:p>
          <a:p>
            <a:pPr marL="800100" lvl="1" indent="-342900" eaLnBrk="0" hangingPunct="0">
              <a:spcBef>
                <a:spcPct val="20000"/>
              </a:spcBef>
              <a:spcAft>
                <a:spcPts val="600"/>
              </a:spcAft>
              <a:buSzPct val="85000"/>
              <a:buFont typeface="Wingdings" charset="2"/>
              <a:buChar char="v"/>
            </a:pPr>
            <a:r>
              <a:rPr lang="en-US" sz="2400" dirty="0" smtClean="0">
                <a:solidFill>
                  <a:schemeClr val="accent1"/>
                </a:solidFill>
                <a:latin typeface="+mn-lt"/>
                <a:ea typeface="ZapfHumnst BT" pitchFamily="34" charset="0"/>
                <a:cs typeface="ZapfHumnst BT" pitchFamily="34" charset="0"/>
              </a:rPr>
              <a:t>TransCAD</a:t>
            </a:r>
          </a:p>
          <a:p>
            <a:pPr marL="800100" lvl="1" indent="-342900" eaLnBrk="0" hangingPunct="0">
              <a:spcBef>
                <a:spcPct val="20000"/>
              </a:spcBef>
              <a:spcAft>
                <a:spcPts val="600"/>
              </a:spcAft>
              <a:buSzPct val="85000"/>
              <a:buFont typeface="Wingdings" charset="2"/>
              <a:buChar char="v"/>
            </a:pPr>
            <a:r>
              <a:rPr lang="en-US" sz="2400" dirty="0" smtClean="0">
                <a:solidFill>
                  <a:schemeClr val="accent1"/>
                </a:solidFill>
                <a:latin typeface="+mn-lt"/>
                <a:ea typeface="ZapfHumnst BT" pitchFamily="34" charset="0"/>
                <a:cs typeface="ZapfHumnst BT" pitchFamily="34" charset="0"/>
              </a:rPr>
              <a:t>VISUM</a:t>
            </a:r>
          </a:p>
          <a:p>
            <a:pPr marL="800100" lvl="1" indent="-342900" eaLnBrk="0" hangingPunct="0">
              <a:spcBef>
                <a:spcPct val="20000"/>
              </a:spcBef>
              <a:spcAft>
                <a:spcPts val="600"/>
              </a:spcAft>
              <a:buSzPct val="85000"/>
              <a:buFont typeface="Wingdings" charset="2"/>
              <a:buChar char="v"/>
            </a:pPr>
            <a:r>
              <a:rPr lang="en-US" sz="2400" dirty="0" smtClean="0">
                <a:solidFill>
                  <a:schemeClr val="accent1"/>
                </a:solidFill>
                <a:latin typeface="+mn-lt"/>
                <a:ea typeface="ZapfHumnst BT" pitchFamily="34" charset="0"/>
                <a:cs typeface="ZapfHumnst BT" pitchFamily="34" charset="0"/>
              </a:rPr>
              <a:t>Cube</a:t>
            </a:r>
          </a:p>
        </p:txBody>
      </p:sp>
      <p:pic>
        <p:nvPicPr>
          <p:cNvPr id="10242" name="Picture 2" descr="http://thumbs.dreamstime.com/z/tools-set-isolated-white-background-ready-cut-paste-35409923.jpg"/>
          <p:cNvPicPr>
            <a:picLocks noChangeAspect="1" noChangeArrowheads="1"/>
          </p:cNvPicPr>
          <p:nvPr/>
        </p:nvPicPr>
        <p:blipFill>
          <a:blip r:embed="rId2" cstate="print">
            <a:clrChange>
              <a:clrFrom>
                <a:srgbClr val="FFFFFF"/>
              </a:clrFrom>
              <a:clrTo>
                <a:srgbClr val="FFFFFF">
                  <a:alpha val="0"/>
                </a:srgbClr>
              </a:clrTo>
            </a:clrChange>
          </a:blip>
          <a:srcRect b="10149"/>
          <a:stretch>
            <a:fillRect/>
          </a:stretch>
        </p:blipFill>
        <p:spPr bwMode="auto">
          <a:xfrm>
            <a:off x="7097543" y="4839195"/>
            <a:ext cx="1843195" cy="1223158"/>
          </a:xfrm>
          <a:prstGeom prst="rect">
            <a:avLst/>
          </a:prstGeom>
          <a:noFill/>
        </p:spPr>
      </p:pic>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Analyses Included in Survey:</a:t>
            </a:r>
          </a:p>
        </p:txBody>
      </p:sp>
      <p:sp>
        <p:nvSpPr>
          <p:cNvPr id="4" name="Content Placeholder 2"/>
          <p:cNvSpPr txBox="1">
            <a:spLocks/>
          </p:cNvSpPr>
          <p:nvPr/>
        </p:nvSpPr>
        <p:spPr bwMode="auto">
          <a:xfrm>
            <a:off x="682911" y="1880020"/>
            <a:ext cx="8290985" cy="3095741"/>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kumimoji="0" lang="en-US" sz="2400" b="0" i="0" u="none" strike="noStrike" kern="1200" cap="none" spc="0" normalizeH="0" baseline="0" noProof="0" dirty="0" smtClean="0">
                <a:ln>
                  <a:noFill/>
                </a:ln>
                <a:solidFill>
                  <a:srgbClr val="336699"/>
                </a:solidFill>
                <a:effectLst/>
                <a:uLnTx/>
                <a:uFillTx/>
                <a:latin typeface="+mn-lt"/>
                <a:ea typeface="ZapfHumnst BT" pitchFamily="34" charset="0"/>
                <a:cs typeface="ZapfHumnst BT" pitchFamily="34" charset="0"/>
              </a:rPr>
              <a:t>Signal Timing</a:t>
            </a:r>
            <a:r>
              <a:rPr kumimoji="0" lang="en-US" sz="2400" b="0" i="0" u="none" strike="noStrike" kern="1200" cap="none" spc="0" normalizeH="0" noProof="0" dirty="0" smtClean="0">
                <a:ln>
                  <a:noFill/>
                </a:ln>
                <a:solidFill>
                  <a:srgbClr val="336699"/>
                </a:solidFill>
                <a:effectLst/>
                <a:uLnTx/>
                <a:uFillTx/>
                <a:latin typeface="+mn-lt"/>
                <a:ea typeface="ZapfHumnst BT" pitchFamily="34" charset="0"/>
                <a:cs typeface="ZapfHumnst BT" pitchFamily="34" charset="0"/>
              </a:rPr>
              <a:t> / Coordination</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chemeClr val="tx2">
                    <a:lumMod val="75000"/>
                  </a:schemeClr>
                </a:solidFill>
                <a:latin typeface="+mn-lt"/>
                <a:ea typeface="ZapfHumnst BT" pitchFamily="34" charset="0"/>
                <a:cs typeface="ZapfHumnst BT" pitchFamily="34" charset="0"/>
              </a:rPr>
              <a:t>Weave Analysis</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rgbClr val="336699"/>
                </a:solidFill>
                <a:latin typeface="+mn-lt"/>
                <a:ea typeface="ZapfHumnst BT" pitchFamily="34" charset="0"/>
                <a:cs typeface="ZapfHumnst BT" pitchFamily="34" charset="0"/>
              </a:rPr>
              <a:t>Queue, LOS, and Delay Analysis</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chemeClr val="tx2">
                    <a:lumMod val="75000"/>
                  </a:schemeClr>
                </a:solidFill>
                <a:latin typeface="+mn-lt"/>
                <a:ea typeface="ZapfHumnst BT" pitchFamily="34" charset="0"/>
                <a:cs typeface="ZapfHumnst BT" pitchFamily="34" charset="0"/>
              </a:rPr>
              <a:t>Alternative Routes or Diversion Volumes</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rgbClr val="336699"/>
                </a:solidFill>
                <a:latin typeface="+mn-lt"/>
                <a:ea typeface="ZapfHumnst BT" pitchFamily="34" charset="0"/>
                <a:cs typeface="ZapfHumnst BT" pitchFamily="34" charset="0"/>
              </a:rPr>
              <a:t>Turning Movement Analysis</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chemeClr val="tx2">
                    <a:lumMod val="75000"/>
                  </a:schemeClr>
                </a:solidFill>
                <a:latin typeface="+mn-lt"/>
                <a:ea typeface="ZapfHumnst BT" pitchFamily="34" charset="0"/>
                <a:cs typeface="ZapfHumnst BT" pitchFamily="34" charset="0"/>
              </a:rPr>
              <a:t>Intersection or interchanges alternatives</a:t>
            </a:r>
          </a:p>
          <a:p>
            <a:pPr marL="342900" marR="0" lvl="0" indent="-342900" algn="l" defTabSz="914400" rtl="0" eaLnBrk="0" fontAlgn="base" latinLnBrk="0" hangingPunct="0">
              <a:lnSpc>
                <a:spcPct val="100000"/>
              </a:lnSpc>
              <a:spcBef>
                <a:spcPct val="20000"/>
              </a:spcBef>
              <a:spcAft>
                <a:spcPts val="600"/>
              </a:spcAft>
              <a:buClrTx/>
              <a:buSzPct val="85000"/>
              <a:buFont typeface="Wingdings" charset="2"/>
              <a:buChar char="v"/>
              <a:tabLst/>
              <a:defRPr/>
            </a:pPr>
            <a:r>
              <a:rPr lang="en-US" sz="2400" dirty="0" smtClean="0">
                <a:solidFill>
                  <a:srgbClr val="336699"/>
                </a:solidFill>
                <a:latin typeface="+mn-lt"/>
                <a:ea typeface="ZapfHumnst BT" pitchFamily="34" charset="0"/>
                <a:cs typeface="ZapfHumnst BT" pitchFamily="34" charset="0"/>
              </a:rPr>
              <a:t>Tolling, HOV, Congestion Pricing, etc</a:t>
            </a:r>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Survey Results</a:t>
            </a:r>
          </a:p>
        </p:txBody>
      </p:sp>
      <p:pic>
        <p:nvPicPr>
          <p:cNvPr id="5" name="Picture 4" descr="Compilation of  Questions.jpg"/>
          <p:cNvPicPr>
            <a:picLocks noChangeAspect="1"/>
          </p:cNvPicPr>
          <p:nvPr/>
        </p:nvPicPr>
        <p:blipFill>
          <a:blip r:embed="rId2" cstate="print">
            <a:clrChange>
              <a:clrFrom>
                <a:srgbClr val="FFFFFF"/>
              </a:clrFrom>
              <a:clrTo>
                <a:srgbClr val="FFFFFF">
                  <a:alpha val="0"/>
                </a:srgbClr>
              </a:clrTo>
            </a:clrChange>
          </a:blip>
          <a:srcRect l="1562" t="18009" r="1696" b="47359"/>
          <a:stretch>
            <a:fillRect/>
          </a:stretch>
        </p:blipFill>
        <p:spPr>
          <a:xfrm>
            <a:off x="308759" y="3396342"/>
            <a:ext cx="8585860" cy="2375065"/>
          </a:xfrm>
          <a:prstGeom prst="rect">
            <a:avLst/>
          </a:prstGeom>
        </p:spPr>
      </p:pic>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Survey Results</a:t>
            </a:r>
          </a:p>
          <a:p>
            <a:pPr marL="793750"/>
            <a:r>
              <a:rPr lang="en-US" u="sng" dirty="0" smtClean="0"/>
              <a:t>No one tool does it all</a:t>
            </a:r>
          </a:p>
          <a:p>
            <a:pPr marL="793750"/>
            <a:r>
              <a:rPr lang="en-US" dirty="0" smtClean="0"/>
              <a:t>Microsimulation requires help to do signal timing / coordination</a:t>
            </a:r>
          </a:p>
          <a:p>
            <a:pPr marL="793750"/>
            <a:r>
              <a:rPr lang="en-US" dirty="0" smtClean="0"/>
              <a:t>In some instances, HCS can do a lot of the work as a microsimulation </a:t>
            </a:r>
          </a:p>
          <a:p>
            <a:pPr marL="793750"/>
            <a:r>
              <a:rPr lang="en-US" dirty="0" smtClean="0"/>
              <a:t>Macro level models are fine for diversion, new routes, and possible tolling</a:t>
            </a:r>
          </a:p>
          <a:p>
            <a:pPr marL="793750"/>
            <a:r>
              <a:rPr lang="en-US" dirty="0" smtClean="0"/>
              <a:t>CORSIM is an honest microsimulation tool</a:t>
            </a:r>
          </a:p>
          <a:p>
            <a:pPr marL="793750"/>
            <a:r>
              <a:rPr lang="en-US" dirty="0" err="1" smtClean="0"/>
              <a:t>Sketchplans</a:t>
            </a:r>
            <a:r>
              <a:rPr lang="en-US" dirty="0" smtClean="0"/>
              <a:t> / Spreadsheets are quick and cheap but give general answers</a:t>
            </a:r>
          </a:p>
          <a:p>
            <a:pPr marL="793750"/>
            <a:r>
              <a:rPr lang="en-US" dirty="0" err="1" smtClean="0"/>
              <a:t>Vistro</a:t>
            </a:r>
            <a:r>
              <a:rPr lang="en-US" dirty="0" smtClean="0"/>
              <a:t> is highly rated, but not widely used</a:t>
            </a:r>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What Do We Have Now?</a:t>
            </a:r>
            <a:endParaRPr lang="en-US" sz="4800" dirty="0">
              <a:solidFill>
                <a:schemeClr val="accent1">
                  <a:lumMod val="20000"/>
                  <a:lumOff val="80000"/>
                </a:schemeClr>
              </a:solidFill>
            </a:endParaRPr>
          </a:p>
        </p:txBody>
      </p:sp>
      <p:sp>
        <p:nvSpPr>
          <p:cNvPr id="7" name="Content Placeholder 2"/>
          <p:cNvSpPr>
            <a:spLocks noGrp="1"/>
          </p:cNvSpPr>
          <p:nvPr>
            <p:ph idx="1"/>
          </p:nvPr>
        </p:nvSpPr>
        <p:spPr>
          <a:xfrm>
            <a:off x="291040" y="1003224"/>
            <a:ext cx="8290985" cy="5088818"/>
          </a:xfrm>
        </p:spPr>
        <p:txBody>
          <a:bodyPr wrap="square">
            <a:noAutofit/>
          </a:bodyPr>
          <a:lstStyle/>
          <a:p>
            <a:r>
              <a:rPr lang="en-US" sz="3000" i="0" dirty="0" smtClean="0"/>
              <a:t>Even with a panel of ‘experts’, there is some difference of opinion</a:t>
            </a:r>
          </a:p>
          <a:p>
            <a:r>
              <a:rPr lang="en-US" sz="3000" i="0" dirty="0" smtClean="0"/>
              <a:t>This can lead to:</a:t>
            </a:r>
          </a:p>
          <a:p>
            <a:pPr lvl="1"/>
            <a:r>
              <a:rPr lang="en-US" sz="2400" i="0" dirty="0" smtClean="0"/>
              <a:t>Correct applications</a:t>
            </a:r>
          </a:p>
          <a:p>
            <a:pPr lvl="1"/>
            <a:r>
              <a:rPr lang="en-US" sz="2400" i="0" dirty="0" smtClean="0"/>
              <a:t>Wrong applications</a:t>
            </a:r>
          </a:p>
          <a:p>
            <a:pPr lvl="1"/>
            <a:r>
              <a:rPr lang="en-US" sz="2400" i="0" dirty="0" smtClean="0"/>
              <a:t>Gray areas</a:t>
            </a:r>
          </a:p>
          <a:p>
            <a:pPr lvl="1"/>
            <a:r>
              <a:rPr lang="en-US" sz="2400" i="0" dirty="0" smtClean="0"/>
              <a:t>Limitations</a:t>
            </a:r>
          </a:p>
          <a:p>
            <a:pPr lvl="1"/>
            <a:r>
              <a:rPr lang="en-US" sz="2400" dirty="0" smtClean="0"/>
              <a:t>Cost and Time extensions</a:t>
            </a:r>
            <a:endParaRPr lang="en-US" sz="2400" i="0" dirty="0" smtClean="0"/>
          </a:p>
        </p:txBody>
      </p:sp>
    </p:spTree>
    <p:extLst>
      <p:ext uri="{BB962C8B-B14F-4D97-AF65-F5344CB8AC3E}">
        <p14:creationId xmlns="" xmlns:p14="http://schemas.microsoft.com/office/powerpoint/2010/main" val="167402321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9573"/>
            <a:ext cx="9144000" cy="902722"/>
          </a:xfrm>
        </p:spPr>
        <p:txBody>
          <a:bodyPr>
            <a:normAutofit/>
          </a:bodyPr>
          <a:lstStyle/>
          <a:p>
            <a:pPr algn="ctr"/>
            <a:r>
              <a:rPr lang="en-US" sz="4800" dirty="0" smtClean="0">
                <a:solidFill>
                  <a:schemeClr val="accent1">
                    <a:lumMod val="20000"/>
                    <a:lumOff val="80000"/>
                  </a:schemeClr>
                </a:solidFill>
              </a:rPr>
              <a:t>Where Do Things Go Wrong?</a:t>
            </a:r>
            <a:endParaRPr lang="en-US" sz="4800" dirty="0">
              <a:solidFill>
                <a:schemeClr val="accent1">
                  <a:lumMod val="20000"/>
                  <a:lumOff val="80000"/>
                </a:schemeClr>
              </a:solidFill>
            </a:endParaRPr>
          </a:p>
        </p:txBody>
      </p:sp>
      <p:pic>
        <p:nvPicPr>
          <p:cNvPr id="1030" name="Picture 6" descr="http://cache.gawker.com/assets/images/gizmodo/2009/07/cans_and_string.jpg"/>
          <p:cNvPicPr>
            <a:picLocks noChangeAspect="1" noChangeArrowheads="1"/>
          </p:cNvPicPr>
          <p:nvPr/>
        </p:nvPicPr>
        <p:blipFill>
          <a:blip r:embed="rId2" cstate="print">
            <a:clrChange>
              <a:clrFrom>
                <a:srgbClr val="FEFCFD"/>
              </a:clrFrom>
              <a:clrTo>
                <a:srgbClr val="FEFCFD">
                  <a:alpha val="0"/>
                </a:srgbClr>
              </a:clrTo>
            </a:clrChange>
          </a:blip>
          <a:srcRect/>
          <a:stretch>
            <a:fillRect/>
          </a:stretch>
        </p:blipFill>
        <p:spPr bwMode="auto">
          <a:xfrm>
            <a:off x="1805050" y="1498688"/>
            <a:ext cx="5177641" cy="4240583"/>
          </a:xfrm>
          <a:prstGeom prst="rect">
            <a:avLst/>
          </a:prstGeom>
          <a:noFill/>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Scott Walker</Speakers>
    <Year xmlns="b47a5aad-adfb-4dac-9d3f-47090e67d565">2015</Year>
    <Section xmlns="b47a5aad-adfb-4dac-9d3f-47090e67d565">Planning</Section>
    <Day xmlns="b47a5aad-adfb-4dac-9d3f-47090e67d565">Wednesday</Day>
  </documentManagement>
</p:properties>
</file>

<file path=customXml/itemProps1.xml><?xml version="1.0" encoding="utf-8"?>
<ds:datastoreItem xmlns:ds="http://schemas.openxmlformats.org/officeDocument/2006/customXml" ds:itemID="{DFB50A63-ED00-429F-903E-B07F15E41744}"/>
</file>

<file path=customXml/itemProps2.xml><?xml version="1.0" encoding="utf-8"?>
<ds:datastoreItem xmlns:ds="http://schemas.openxmlformats.org/officeDocument/2006/customXml" ds:itemID="{3E97CDBF-5E78-4B8C-AB83-7CE1D1471DBC}"/>
</file>

<file path=customXml/itemProps3.xml><?xml version="1.0" encoding="utf-8"?>
<ds:datastoreItem xmlns:ds="http://schemas.openxmlformats.org/officeDocument/2006/customXml" ds:itemID="{1A59CBE5-72CC-4679-8FED-1CE607D7B09C}"/>
</file>

<file path=docProps/app.xml><?xml version="1.0" encoding="utf-8"?>
<Properties xmlns="http://schemas.openxmlformats.org/officeDocument/2006/extended-properties" xmlns:vt="http://schemas.openxmlformats.org/officeDocument/2006/docPropsVTypes">
  <TotalTime>4916</TotalTime>
  <Words>601</Words>
  <Application>Microsoft Office PowerPoint</Application>
  <PresentationFormat>On-screen Show (4:3)</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More on Modeling / Tools…</vt:lpstr>
      <vt:lpstr>Slide 2</vt:lpstr>
      <vt:lpstr>What Do We Have Now?</vt:lpstr>
      <vt:lpstr>What Do We Have Now?</vt:lpstr>
      <vt:lpstr>What Do We Have Now?</vt:lpstr>
      <vt:lpstr>What Do We Have Now?</vt:lpstr>
      <vt:lpstr>What Do We Have Now?</vt:lpstr>
      <vt:lpstr>What Do We Have Now?</vt:lpstr>
      <vt:lpstr>Where Do Things Go Wrong?</vt:lpstr>
      <vt:lpstr>Where Do Things Go Wrong?</vt:lpstr>
      <vt:lpstr>Where Do Things Go Wrong?</vt:lpstr>
      <vt:lpstr>How Can I Match the Right Tool?</vt:lpstr>
      <vt:lpstr>How Can I Match the Right Tool?</vt:lpstr>
    </vt:vector>
  </TitlesOfParts>
  <Company>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dc:creator>
  <cp:lastModifiedBy>Scott Walker</cp:lastModifiedBy>
  <cp:revision>274</cp:revision>
  <dcterms:created xsi:type="dcterms:W3CDTF">2010-04-27T18:29:06Z</dcterms:created>
  <dcterms:modified xsi:type="dcterms:W3CDTF">2015-09-08T17:29:27Z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